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notesMasterIdLst>
    <p:notesMasterId r:id="rId15"/>
  </p:notesMasterIdLst>
  <p:sldIdLst>
    <p:sldId id="256" r:id="rId3"/>
    <p:sldId id="265" r:id="rId4"/>
    <p:sldId id="262" r:id="rId5"/>
    <p:sldId id="269" r:id="rId6"/>
    <p:sldId id="272" r:id="rId7"/>
    <p:sldId id="274" r:id="rId8"/>
    <p:sldId id="275" r:id="rId9"/>
    <p:sldId id="276" r:id="rId10"/>
    <p:sldId id="278" r:id="rId11"/>
    <p:sldId id="279" r:id="rId12"/>
    <p:sldId id="280" r:id="rId13"/>
    <p:sldId id="277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88" autoAdjust="0"/>
    <p:restoredTop sz="80274" autoAdjust="0"/>
  </p:normalViewPr>
  <p:slideViewPr>
    <p:cSldViewPr>
      <p:cViewPr>
        <p:scale>
          <a:sx n="80" d="100"/>
          <a:sy n="80" d="100"/>
        </p:scale>
        <p:origin x="-112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1D47F-2396-4B27-A23B-E3316753D487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31D17-28C4-446C-9599-0FB4A86A36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89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1D17-28C4-446C-9599-0FB4A86A360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68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1D17-28C4-446C-9599-0FB4A86A360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1D17-28C4-446C-9599-0FB4A86A360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21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1D17-28C4-446C-9599-0FB4A86A36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34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1D17-28C4-446C-9599-0FB4A86A360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62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1D17-28C4-446C-9599-0FB4A86A360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89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NZ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1D17-28C4-446C-9599-0FB4A86A360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49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NZ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1D17-28C4-446C-9599-0FB4A86A360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49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NZ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1D17-28C4-446C-9599-0FB4A86A360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49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NZ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1D17-28C4-446C-9599-0FB4A86A360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49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NZ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31D17-28C4-446C-9599-0FB4A86A360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49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835788C-DF09-4F19-8F44-50FD2C4DD120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36D95C0-6451-41EB-B107-22B9F8E9AE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>
                <a:solidFill>
                  <a:schemeClr val="bg1"/>
                </a:solidFill>
              </a:rPr>
              <a:t>Narrative Inquiry of Autonomy Development and ICT Use: The Story of an ELT Colombian Department.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4149080"/>
            <a:ext cx="6400800" cy="122413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3500" dirty="0" smtClean="0">
                <a:solidFill>
                  <a:schemeClr val="bg1"/>
                </a:solidFill>
              </a:rPr>
              <a:t>By: Jenny Mendieta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Department of Applied Language Studies and Linguistics,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University of Auckland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jmen261@aucklanduni.ac.nz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081592"/>
              </p:ext>
            </p:extLst>
          </p:nvPr>
        </p:nvGraphicFramePr>
        <p:xfrm>
          <a:off x="1705622" y="1124744"/>
          <a:ext cx="7200801" cy="1800200"/>
        </p:xfrm>
        <a:graphic>
          <a:graphicData uri="http://schemas.openxmlformats.org/drawingml/2006/table">
            <a:tbl>
              <a:tblPr firstRow="1" firstCol="1" bandRow="1"/>
              <a:tblGrid>
                <a:gridCol w="936105"/>
                <a:gridCol w="1132499"/>
                <a:gridCol w="1099749"/>
                <a:gridCol w="1240300"/>
                <a:gridCol w="1028686"/>
                <a:gridCol w="955208"/>
                <a:gridCol w="808254"/>
              </a:tblGrid>
              <a:tr h="24066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Learning and</a:t>
                      </a:r>
                      <a:r>
                        <a:rPr lang="en-US" sz="10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teaching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location 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Program mode/orientation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Activities implemented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Resources  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Teacher’s </a:t>
                      </a: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knowledge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Teacher’s </a:t>
                      </a: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roles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30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Printed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Technologies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1274420">
                <a:tc>
                  <a:txBody>
                    <a:bodyPr/>
                    <a:lstStyle/>
                    <a:p>
                      <a:r>
                        <a:rPr lang="en-US" sz="1000" u="none" dirty="0" smtClean="0">
                          <a:effectLst/>
                        </a:rPr>
                        <a:t>Anywhere</a:t>
                      </a:r>
                      <a:endParaRPr lang="en-NZ" sz="1000" u="none" dirty="0">
                        <a:effectLst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Blended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learning </a:t>
                      </a:r>
                      <a:r>
                        <a:rPr lang="en-US" sz="1000" dirty="0">
                          <a:effectLst/>
                          <a:latin typeface="Calibri"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sng" dirty="0" smtClean="0">
                          <a:effectLst/>
                        </a:rPr>
                        <a:t>And </a:t>
                      </a:r>
                      <a:r>
                        <a:rPr lang="en-US" sz="1000" dirty="0" smtClean="0">
                          <a:effectLst/>
                        </a:rPr>
                        <a:t>combination of CALL tasks and FtF instruction.</a:t>
                      </a:r>
                      <a:endParaRPr lang="en-NZ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NZ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*Digital learning objects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Web conferencing 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Software; Social</a:t>
                      </a:r>
                      <a:r>
                        <a:rPr lang="en-US" sz="1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media tools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latin typeface="Calibri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CMC; 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online teaching and learning 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And 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online tutor; course designer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69738" y="1437704"/>
            <a:ext cx="1008112" cy="1186272"/>
            <a:chOff x="395536" y="2276872"/>
            <a:chExt cx="1008112" cy="1186272"/>
          </a:xfrm>
        </p:grpSpPr>
        <p:sp>
          <p:nvSpPr>
            <p:cNvPr id="5" name="Rectangle 4"/>
            <p:cNvSpPr/>
            <p:nvPr/>
          </p:nvSpPr>
          <p:spPr>
            <a:xfrm>
              <a:off x="395536" y="2276872"/>
              <a:ext cx="100811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 smtClean="0"/>
                <a:t>2011-2012</a:t>
              </a:r>
              <a:endParaRPr lang="en-NZ" sz="1400" dirty="0">
                <a:effectLst/>
              </a:endParaRPr>
            </a:p>
          </p:txBody>
        </p:sp>
        <p:sp>
          <p:nvSpPr>
            <p:cNvPr id="6" name="Text Box 15"/>
            <p:cNvSpPr txBox="1"/>
            <p:nvPr/>
          </p:nvSpPr>
          <p:spPr>
            <a:xfrm>
              <a:off x="395536" y="2959088"/>
              <a:ext cx="938074" cy="50405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NZ" sz="1000" dirty="0" smtClean="0"/>
            </a:p>
            <a:p>
              <a:pPr algn="ctr"/>
              <a:r>
                <a:rPr lang="en-NZ" sz="1000" dirty="0" smtClean="0"/>
                <a:t>Winter wave</a:t>
              </a:r>
              <a:endParaRPr lang="en-NZ" sz="10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051720" y="3876858"/>
            <a:ext cx="4926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Something </a:t>
            </a:r>
            <a:r>
              <a:rPr lang="en-NZ" dirty="0"/>
              <a:t>negative was that maybe we didn’t know how to carry it out, and so at first it was somewhat chaotic and did not have the impact we expected” </a:t>
            </a:r>
            <a:r>
              <a:rPr lang="en-US" dirty="0" smtClean="0"/>
              <a:t>(Int</a:t>
            </a:r>
            <a:r>
              <a:rPr lang="en-US" dirty="0"/>
              <a:t>. 1, </a:t>
            </a:r>
            <a:r>
              <a:rPr lang="en-US" dirty="0" smtClean="0"/>
              <a:t>Teacher 4).</a:t>
            </a:r>
            <a:r>
              <a:rPr lang="en-NZ" dirty="0" smtClean="0"/>
              <a:t> 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1119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554934"/>
              </p:ext>
            </p:extLst>
          </p:nvPr>
        </p:nvGraphicFramePr>
        <p:xfrm>
          <a:off x="467544" y="908720"/>
          <a:ext cx="8424935" cy="5087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5"/>
                <a:gridCol w="720080"/>
                <a:gridCol w="1008112"/>
                <a:gridCol w="1008112"/>
                <a:gridCol w="936104"/>
                <a:gridCol w="1152128"/>
                <a:gridCol w="936104"/>
                <a:gridCol w="792088"/>
                <a:gridCol w="648072"/>
                <a:gridCol w="720080"/>
              </a:tblGrid>
              <a:tr h="3201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Phase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Learning/ teaching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location 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Program mode/orientation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Activities implemented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Resources 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Teacher’s knowledge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Teacher’s roles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</a:rPr>
                        <a:t>Role of</a:t>
                      </a:r>
                      <a:endParaRPr lang="en-NZ" sz="9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 smtClean="0">
                          <a:solidFill>
                            <a:schemeClr val="tx1"/>
                          </a:solidFill>
                          <a:effectLst/>
                        </a:rPr>
                        <a:t>Technoloy</a:t>
                      </a:r>
                      <a:endParaRPr lang="en-US" sz="9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900" b="1" dirty="0" err="1" smtClean="0">
                          <a:solidFill>
                            <a:schemeClr val="tx1"/>
                          </a:solidFill>
                          <a:effectLst/>
                        </a:rPr>
                        <a:t>Bax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</a:rPr>
                        <a:t>, 2003)</a:t>
                      </a:r>
                      <a:endParaRPr lang="en-NZ" sz="9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 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</a:rPr>
                        <a:t>Approach to AD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(Benson,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2011)</a:t>
                      </a:r>
                      <a:endParaRPr lang="en-NZ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7892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Printed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Technologies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835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1996-2003</a:t>
                      </a:r>
                      <a:endParaRPr lang="en-NZ" sz="900">
                        <a:effectLst/>
                        <a:latin typeface="Calibri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Classroom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Home/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library</a:t>
                      </a:r>
                      <a:endParaRPr lang="en-NZ" sz="900">
                        <a:effectLst/>
                        <a:latin typeface="Calibri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Language learning strategies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Strategy training integrated into learning tasks 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Class handouts;</a:t>
                      </a:r>
                      <a:endParaRPr lang="en-NZ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Learning</a:t>
                      </a:r>
                      <a:endParaRPr lang="en-NZ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Pathway</a:t>
                      </a:r>
                      <a:endParaRPr lang="en-NZ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 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 Cassettes 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 Videos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*Overhead projector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 Tape recorder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 Email </a:t>
                      </a:r>
                      <a:endParaRPr lang="en-NZ" sz="900">
                        <a:effectLst/>
                        <a:latin typeface="Calibri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Explicit strategy instruction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Language expert Facilitator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Monitor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effectLst/>
                        </a:rPr>
                        <a:t>Restrictive</a:t>
                      </a:r>
                      <a:endParaRPr lang="en-NZ" sz="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effectLst/>
                        </a:rPr>
                        <a:t> </a:t>
                      </a:r>
                      <a:endParaRPr lang="en-NZ" sz="900" b="0" i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effectLst/>
                        </a:rPr>
                        <a:t>Learner-based</a:t>
                      </a:r>
                      <a:endParaRPr lang="en-NZ" sz="900" b="0" i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effectLst/>
                        </a:rPr>
                        <a:t> </a:t>
                      </a:r>
                      <a:endParaRPr lang="en-NZ" sz="900" b="0" i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effectLst/>
                        </a:rPr>
                        <a:t> </a:t>
                      </a:r>
                      <a:endParaRPr lang="en-NZ" sz="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23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2003-2007</a:t>
                      </a:r>
                      <a:endParaRPr lang="en-NZ" sz="900">
                        <a:effectLst/>
                        <a:latin typeface="Calibri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And</a:t>
                      </a:r>
                      <a:r>
                        <a:rPr lang="en-US" sz="900">
                          <a:effectLst/>
                        </a:rPr>
                        <a:t> self-access center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Self-access learning</a:t>
                      </a:r>
                      <a:endParaRPr lang="en-NZ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NZ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NZ" sz="900" dirty="0">
                        <a:effectLst/>
                        <a:latin typeface="Calibri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900" u="sng">
                          <a:effectLst/>
                        </a:rPr>
                        <a:t>And</a:t>
                      </a:r>
                      <a:r>
                        <a:rPr lang="en-NZ" sz="900">
                          <a:effectLst/>
                        </a:rPr>
                        <a:t> action planning;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Self-assessment;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Whole CALL lessons at SAC  </a:t>
                      </a:r>
                      <a:endParaRPr lang="en-NZ" sz="900">
                        <a:effectLst/>
                        <a:latin typeface="Calibri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And</a:t>
                      </a:r>
                      <a:r>
                        <a:rPr lang="en-US" sz="900">
                          <a:effectLst/>
                        </a:rPr>
                        <a:t> Independent study guides; Action Plan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And</a:t>
                      </a:r>
                      <a:r>
                        <a:rPr lang="en-US" sz="900">
                          <a:effectLst/>
                        </a:rPr>
                        <a:t> high tech 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self-access center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(Satellite television, Internet, interactive software, cd rom, audio books, etc.) 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And self-access language learning; 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CALL 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</a:rPr>
                        <a:t>And </a:t>
                      </a:r>
                      <a:r>
                        <a:rPr lang="en-US" sz="900" dirty="0">
                          <a:effectLst/>
                        </a:rPr>
                        <a:t>advisor at SAC; IT expert (educational software)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effectLst/>
                        </a:rPr>
                        <a:t>Open</a:t>
                      </a:r>
                      <a:endParaRPr lang="en-NZ" sz="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effectLst/>
                        </a:rPr>
                        <a:t> </a:t>
                      </a:r>
                      <a:endParaRPr lang="en-NZ" sz="900" b="0" i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 u="sng" dirty="0">
                          <a:effectLst/>
                        </a:rPr>
                        <a:t>And </a:t>
                      </a:r>
                      <a:r>
                        <a:rPr lang="en-US" sz="900" b="0" i="1" dirty="0">
                          <a:effectLst/>
                        </a:rPr>
                        <a:t>resource-based</a:t>
                      </a:r>
                      <a:endParaRPr lang="en-NZ" sz="900" b="0" i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effectLst/>
                        </a:rPr>
                        <a:t> </a:t>
                      </a:r>
                      <a:endParaRPr lang="en-NZ" sz="900" b="0" i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effectLst/>
                        </a:rPr>
                        <a:t> </a:t>
                      </a:r>
                      <a:endParaRPr lang="en-NZ" sz="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60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2007-2009</a:t>
                      </a:r>
                      <a:endParaRPr lang="en-NZ" sz="900">
                        <a:effectLst/>
                        <a:latin typeface="Calibri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And </a:t>
                      </a:r>
                      <a:r>
                        <a:rPr lang="en-US" sz="900">
                          <a:effectLst/>
                        </a:rPr>
                        <a:t>the Web (LMS)</a:t>
                      </a:r>
                      <a:endParaRPr lang="en-NZ" sz="900">
                        <a:effectLst/>
                        <a:latin typeface="Calibri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Web-facilitated leaning </a:t>
                      </a:r>
                      <a:endParaRPr lang="en-NZ" sz="900">
                        <a:effectLst/>
                        <a:latin typeface="Calibri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900" u="sng">
                          <a:effectLst/>
                        </a:rPr>
                        <a:t>And </a:t>
                      </a:r>
                      <a:r>
                        <a:rPr lang="en-NZ" sz="900">
                          <a:effectLst/>
                        </a:rPr>
                        <a:t>provide access to resources and information through LMS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And</a:t>
                      </a:r>
                      <a:r>
                        <a:rPr lang="en-US" sz="900">
                          <a:effectLst/>
                        </a:rPr>
                        <a:t> re-designed class handouts;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Independent study handouts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And</a:t>
                      </a:r>
                      <a:r>
                        <a:rPr lang="en-US" sz="900">
                          <a:effectLst/>
                        </a:rPr>
                        <a:t> LMS; 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Wi-Fi connection; Computers, video beams and audio system in all classrooms.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And</a:t>
                      </a:r>
                      <a:r>
                        <a:rPr lang="en-US" sz="900">
                          <a:effectLst/>
                        </a:rPr>
                        <a:t> course management systems 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And </a:t>
                      </a:r>
                      <a:r>
                        <a:rPr lang="en-US" sz="900">
                          <a:effectLst/>
                        </a:rPr>
                        <a:t>course manager; material designer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>
                          <a:effectLst/>
                        </a:rPr>
                        <a:t>Open </a:t>
                      </a:r>
                      <a:endParaRPr lang="en-NZ" sz="900" b="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effectLst/>
                        </a:rPr>
                        <a:t> </a:t>
                      </a:r>
                      <a:endParaRPr lang="en-NZ" sz="900" b="0" i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 u="sng" dirty="0">
                          <a:effectLst/>
                        </a:rPr>
                        <a:t>And </a:t>
                      </a:r>
                      <a:r>
                        <a:rPr lang="en-US" sz="900" b="0" i="1" dirty="0">
                          <a:effectLst/>
                        </a:rPr>
                        <a:t>technology-based</a:t>
                      </a:r>
                      <a:endParaRPr lang="en-NZ" sz="900" b="0" i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effectLst/>
                        </a:rPr>
                        <a:t> </a:t>
                      </a:r>
                      <a:endParaRPr lang="en-NZ" sz="900" b="0" i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effectLst/>
                        </a:rPr>
                        <a:t> </a:t>
                      </a:r>
                      <a:endParaRPr lang="en-NZ" sz="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96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2009-2011</a:t>
                      </a:r>
                      <a:endParaRPr lang="en-NZ" sz="900">
                        <a:effectLst/>
                        <a:latin typeface="Calibri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And </a:t>
                      </a:r>
                      <a:r>
                        <a:rPr lang="en-US" sz="900">
                          <a:effectLst/>
                        </a:rPr>
                        <a:t>the Web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(Web 2.0)  </a:t>
                      </a:r>
                      <a:endParaRPr lang="en-NZ" sz="900">
                        <a:effectLst/>
                        <a:latin typeface="Calibri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Web-facilitated leaning</a:t>
                      </a:r>
                      <a:endParaRPr lang="en-NZ" sz="900">
                        <a:effectLst/>
                        <a:latin typeface="Calibri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And </a:t>
                      </a:r>
                      <a:r>
                        <a:rPr lang="en-US" sz="900">
                          <a:effectLst/>
                        </a:rPr>
                        <a:t>content creation and sharing; 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Online support and feedback</a:t>
                      </a:r>
                      <a:endParaRPr lang="en-NZ" sz="900">
                        <a:effectLst/>
                        <a:latin typeface="Calibri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</a:rPr>
                        <a:t>And</a:t>
                      </a:r>
                      <a:r>
                        <a:rPr lang="en-US" sz="900" dirty="0">
                          <a:effectLst/>
                        </a:rPr>
                        <a:t> Web 2.0 technologies </a:t>
                      </a:r>
                      <a:endParaRPr lang="en-NZ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(blogs, wikis, webpages); </a:t>
                      </a:r>
                      <a:endParaRPr lang="en-NZ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Personal computers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And</a:t>
                      </a:r>
                      <a:r>
                        <a:rPr lang="en-US" sz="900">
                          <a:effectLst/>
                        </a:rPr>
                        <a:t> Web 2.0 tools; technology-enhanced pedagogy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And </a:t>
                      </a:r>
                      <a:r>
                        <a:rPr lang="en-US" sz="900">
                          <a:effectLst/>
                        </a:rPr>
                        <a:t>producer of media resources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 dirty="0" smtClean="0">
                          <a:effectLst/>
                        </a:rPr>
                        <a:t>Integrated </a:t>
                      </a:r>
                      <a:endParaRPr lang="en-NZ" sz="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effectLst/>
                        </a:rPr>
                        <a:t> </a:t>
                      </a:r>
                      <a:endParaRPr lang="en-NZ" sz="900" b="0" i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effectLst/>
                        </a:rPr>
                        <a:t> </a:t>
                      </a:r>
                      <a:endParaRPr lang="en-NZ" sz="900" b="0" i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effectLst/>
                        </a:rPr>
                        <a:t> </a:t>
                      </a:r>
                      <a:endParaRPr lang="en-NZ" sz="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00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2011-2012</a:t>
                      </a:r>
                      <a:endParaRPr lang="en-NZ" sz="900">
                        <a:effectLst/>
                        <a:latin typeface="Calibri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Anywhere </a:t>
                      </a:r>
                      <a:endParaRPr lang="en-NZ" sz="900">
                        <a:effectLst/>
                        <a:latin typeface="Calibri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Blended learning</a:t>
                      </a:r>
                      <a:endParaRPr lang="en-NZ" sz="900" dirty="0">
                        <a:effectLst/>
                        <a:latin typeface="Calibri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And </a:t>
                      </a:r>
                      <a:r>
                        <a:rPr lang="en-US" sz="900">
                          <a:effectLst/>
                        </a:rPr>
                        <a:t>combination of CALL tasks and FtF instruction.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alibri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00" dirty="0">
                          <a:effectLst/>
                        </a:rPr>
                        <a:t> 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And</a:t>
                      </a:r>
                      <a:r>
                        <a:rPr lang="en-US" sz="900">
                          <a:effectLst/>
                        </a:rPr>
                        <a:t> Web conferencing 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Software;</a:t>
                      </a:r>
                      <a:r>
                        <a:rPr lang="en-US" sz="900" kern="120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Social media tools  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</a:rPr>
                        <a:t>And</a:t>
                      </a:r>
                      <a:r>
                        <a:rPr lang="en-US" sz="900" dirty="0">
                          <a:effectLst/>
                        </a:rPr>
                        <a:t> CMC; </a:t>
                      </a:r>
                      <a:endParaRPr lang="en-NZ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online teaching and learning </a:t>
                      </a:r>
                      <a:endParaRPr lang="en-N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And </a:t>
                      </a:r>
                      <a:r>
                        <a:rPr lang="en-US" sz="900">
                          <a:effectLst/>
                        </a:rPr>
                        <a:t>online tutor; course designer</a:t>
                      </a:r>
                      <a:endParaRPr lang="en-N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effectLst/>
                        </a:rPr>
                        <a:t>Integrated</a:t>
                      </a:r>
                      <a:endParaRPr lang="en-NZ" sz="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effectLst/>
                        </a:rPr>
                        <a:t> </a:t>
                      </a:r>
                      <a:endParaRPr lang="en-NZ" sz="900" b="0" i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1" dirty="0">
                          <a:effectLst/>
                        </a:rPr>
                        <a:t> </a:t>
                      </a:r>
                      <a:endParaRPr lang="en-NZ" sz="9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24" marR="5822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5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84784"/>
            <a:ext cx="3960440" cy="40767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8" name="Rectangle 7"/>
          <p:cNvSpPr/>
          <p:nvPr/>
        </p:nvSpPr>
        <p:spPr>
          <a:xfrm rot="19966548">
            <a:off x="5777692" y="2075469"/>
            <a:ext cx="23775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NZ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THANK </a:t>
            </a:r>
          </a:p>
          <a:p>
            <a:pPr algn="ctr"/>
            <a:r>
              <a:rPr lang="en-NZ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YOU!</a:t>
            </a:r>
            <a:endParaRPr lang="en-NZ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5754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3579" y="11663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Inquiry Aims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188315"/>
            <a:ext cx="7787208" cy="5068967"/>
          </a:xfrm>
        </p:spPr>
        <p:txBody>
          <a:bodyPr/>
          <a:lstStyle/>
          <a:p>
            <a:pPr lvl="0" fontAlgn="base"/>
            <a:r>
              <a:rPr lang="en-NZ" sz="2000" dirty="0" smtClean="0"/>
              <a:t>What stories of change do teachers live by when participating in the implementation of a Blended learning program? </a:t>
            </a:r>
            <a:endParaRPr lang="es-CO" sz="2000" dirty="0" smtClean="0"/>
          </a:p>
          <a:p>
            <a:pPr lvl="0" fontAlgn="base"/>
            <a:r>
              <a:rPr lang="en-NZ" sz="2000" dirty="0" smtClean="0"/>
              <a:t>In what ways are these experiences of change shaped by available institutional stories on language teaching/learning and ICT use?</a:t>
            </a:r>
            <a:endParaRPr lang="es-CO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16 Rectángulo redondeado"/>
          <p:cNvSpPr/>
          <p:nvPr/>
        </p:nvSpPr>
        <p:spPr>
          <a:xfrm>
            <a:off x="1835696" y="2816854"/>
            <a:ext cx="2304256" cy="16014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600" dirty="0" smtClean="0"/>
              <a:t>Examine how teachers make meaning of the “new work order” established by the (technology-mediated) innovation</a:t>
            </a:r>
            <a:endParaRPr lang="en-US" sz="1600" b="1" dirty="0" smtClean="0"/>
          </a:p>
          <a:p>
            <a:pPr algn="ctr"/>
            <a:endParaRPr lang="en-US" dirty="0"/>
          </a:p>
        </p:txBody>
      </p:sp>
      <p:sp>
        <p:nvSpPr>
          <p:cNvPr id="5" name="17 Rectángulo redondeado"/>
          <p:cNvSpPr/>
          <p:nvPr/>
        </p:nvSpPr>
        <p:spPr>
          <a:xfrm>
            <a:off x="1691680" y="4663066"/>
            <a:ext cx="2592288" cy="150223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600" dirty="0" smtClean="0"/>
              <a:t>Examine </a:t>
            </a:r>
            <a:r>
              <a:rPr lang="en-NZ" sz="1600" dirty="0" smtClean="0"/>
              <a:t>how teachers’ experiences of blended learning are circumscribed by, but also situated within broader sociocultural and institutional contexts.</a:t>
            </a:r>
            <a:endParaRPr lang="en-US" sz="1600" b="1" dirty="0" smtClean="0"/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2952" y="4324051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 smtClean="0"/>
              <a:t>AIMS</a:t>
            </a:r>
            <a:endParaRPr lang="en-NZ" sz="2400" b="1" dirty="0"/>
          </a:p>
        </p:txBody>
      </p:sp>
      <p:grpSp>
        <p:nvGrpSpPr>
          <p:cNvPr id="42" name="Group 41"/>
          <p:cNvGrpSpPr/>
          <p:nvPr/>
        </p:nvGrpSpPr>
        <p:grpSpPr>
          <a:xfrm>
            <a:off x="4703966" y="3450413"/>
            <a:ext cx="4240415" cy="1935762"/>
            <a:chOff x="4971582" y="3533124"/>
            <a:chExt cx="4240415" cy="1935762"/>
          </a:xfrm>
        </p:grpSpPr>
        <p:grpSp>
          <p:nvGrpSpPr>
            <p:cNvPr id="40" name="Group 39"/>
            <p:cNvGrpSpPr/>
            <p:nvPr/>
          </p:nvGrpSpPr>
          <p:grpSpPr>
            <a:xfrm>
              <a:off x="4971582" y="3533124"/>
              <a:ext cx="2110082" cy="1935762"/>
              <a:chOff x="4971582" y="3533124"/>
              <a:chExt cx="2110082" cy="1935762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4971582" y="3533124"/>
                <a:ext cx="2110082" cy="1935762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229073" y="3751351"/>
                <a:ext cx="1595101" cy="136176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0113" y="4019866"/>
                <a:ext cx="893022" cy="79685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6026624" y="4019866"/>
              <a:ext cx="3185373" cy="923330"/>
              <a:chOff x="6026624" y="4019866"/>
              <a:chExt cx="3185373" cy="92333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flipH="1">
                <a:off x="6026624" y="4221088"/>
                <a:ext cx="115286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6785755" y="4791370"/>
                <a:ext cx="901082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6564128" y="4501005"/>
                <a:ext cx="78662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7062759" y="4019866"/>
                <a:ext cx="214923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Personal</a:t>
                </a:r>
              </a:p>
              <a:p>
                <a:r>
                  <a:rPr lang="en-NZ" dirty="0" smtClean="0"/>
                  <a:t>    Organizational</a:t>
                </a:r>
              </a:p>
              <a:p>
                <a:r>
                  <a:rPr lang="en-NZ" dirty="0" smtClean="0"/>
                  <a:t>           Institutional</a:t>
                </a:r>
                <a:endParaRPr lang="en-NZ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980728"/>
            <a:ext cx="7488832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/>
              <a:t>We have to know what change looks like from the </a:t>
            </a:r>
            <a:r>
              <a:rPr lang="en-US" sz="2500" dirty="0" smtClean="0"/>
              <a:t>   point </a:t>
            </a:r>
            <a:r>
              <a:rPr lang="en-US" sz="2500" dirty="0"/>
              <a:t>of view of the </a:t>
            </a:r>
            <a:r>
              <a:rPr lang="en-US" sz="2500" b="1" dirty="0"/>
              <a:t>teacher, student</a:t>
            </a:r>
            <a:r>
              <a:rPr lang="en-US" sz="2500" dirty="0"/>
              <a:t>, parent and </a:t>
            </a:r>
            <a:r>
              <a:rPr lang="en-US" sz="2500" b="1" dirty="0"/>
              <a:t>administrator</a:t>
            </a:r>
            <a:r>
              <a:rPr lang="en-US" sz="2500" dirty="0"/>
              <a:t> if we are to understand the actions and reactions of individuals; and if we are to comprehend the big picture, we must combine the aggregate knowledge of these individual situations with an understanding of </a:t>
            </a:r>
            <a:r>
              <a:rPr lang="en-US" sz="2500" b="1" dirty="0"/>
              <a:t>organizational and institutional factors </a:t>
            </a:r>
            <a:r>
              <a:rPr lang="en-US" sz="2500" dirty="0"/>
              <a:t>that influence the process of change such as government departments, universities, teacher federations, school systems, and school interact. </a:t>
            </a:r>
            <a:endParaRPr lang="en-US" sz="2500" dirty="0" smtClean="0"/>
          </a:p>
          <a:p>
            <a:pPr marL="0" indent="0">
              <a:buNone/>
            </a:pPr>
            <a:r>
              <a:rPr lang="en-US" sz="2500" dirty="0" smtClean="0"/>
              <a:t>(</a:t>
            </a:r>
            <a:r>
              <a:rPr lang="en-US" sz="2500" dirty="0" err="1"/>
              <a:t>Fullan</a:t>
            </a:r>
            <a:r>
              <a:rPr lang="en-US" sz="2500" dirty="0"/>
              <a:t>, 1991: xi). </a:t>
            </a:r>
            <a:endParaRPr lang="es-CO" sz="25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88840"/>
            <a:ext cx="3096344" cy="28803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Setting and Participants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95936" y="1988840"/>
            <a:ext cx="4896544" cy="45259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Private tertiary Colombian institution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EFL blended program for undergraduate students of non-English majors </a:t>
            </a:r>
          </a:p>
          <a:p>
            <a:pPr marL="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(Second implementation stage 2012-2)</a:t>
            </a:r>
          </a:p>
          <a:p>
            <a:r>
              <a:rPr lang="en-US" sz="2000" dirty="0" smtClean="0"/>
              <a:t>9 Participants</a:t>
            </a:r>
          </a:p>
          <a:p>
            <a:pPr>
              <a:buNone/>
            </a:pPr>
            <a:r>
              <a:rPr lang="en-US" sz="2000" dirty="0" smtClean="0"/>
              <a:t>	   * 4 teachers</a:t>
            </a:r>
          </a:p>
          <a:p>
            <a:pPr>
              <a:buNone/>
            </a:pPr>
            <a:r>
              <a:rPr lang="en-US" sz="2000" dirty="0" smtClean="0"/>
              <a:t>	   * 5 management members</a:t>
            </a:r>
          </a:p>
          <a:p>
            <a:pPr>
              <a:buNone/>
            </a:pPr>
            <a:r>
              <a:rPr lang="en-US" sz="2000" dirty="0" smtClean="0"/>
              <a:t>        * Students (4 classes- 80 </a:t>
            </a:r>
            <a:r>
              <a:rPr lang="en-US" sz="2000" dirty="0" err="1" smtClean="0"/>
              <a:t>sts</a:t>
            </a:r>
            <a:r>
              <a:rPr lang="en-US" sz="2000" dirty="0" smtClean="0"/>
              <a:t>) 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4110" y="54868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Methods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2195736" y="1789383"/>
            <a:ext cx="4320480" cy="4248472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" name="Group 5"/>
          <p:cNvGrpSpPr/>
          <p:nvPr/>
        </p:nvGrpSpPr>
        <p:grpSpPr>
          <a:xfrm>
            <a:off x="4360652" y="2546958"/>
            <a:ext cx="1793525" cy="576064"/>
            <a:chOff x="3719295" y="423438"/>
            <a:chExt cx="2970091" cy="1081655"/>
          </a:xfrm>
        </p:grpSpPr>
        <p:sp>
          <p:nvSpPr>
            <p:cNvPr id="7" name="Rounded Rectangle 6"/>
            <p:cNvSpPr/>
            <p:nvPr/>
          </p:nvSpPr>
          <p:spPr>
            <a:xfrm>
              <a:off x="3719295" y="423438"/>
              <a:ext cx="2970091" cy="1081655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824899" y="512193"/>
              <a:ext cx="2864487" cy="9760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NARRATIVE INTERVIEWS</a:t>
              </a:r>
              <a:endParaRPr lang="en-US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384116" y="4077072"/>
            <a:ext cx="1980948" cy="572893"/>
            <a:chOff x="3772097" y="1676254"/>
            <a:chExt cx="2970091" cy="1081655"/>
          </a:xfrm>
        </p:grpSpPr>
        <p:sp>
          <p:nvSpPr>
            <p:cNvPr id="10" name="Rounded Rectangle 9"/>
            <p:cNvSpPr/>
            <p:nvPr/>
          </p:nvSpPr>
          <p:spPr>
            <a:xfrm>
              <a:off x="3772097" y="1676254"/>
              <a:ext cx="2970091" cy="1081655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824899" y="1729056"/>
              <a:ext cx="2864487" cy="9760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OFFICIAL DOCUMENTS</a:t>
              </a:r>
              <a:endParaRPr lang="en-US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392562" y="4906090"/>
            <a:ext cx="2044552" cy="649660"/>
            <a:chOff x="3772097" y="2893116"/>
            <a:chExt cx="2970091" cy="1081655"/>
          </a:xfrm>
        </p:grpSpPr>
        <p:sp>
          <p:nvSpPr>
            <p:cNvPr id="13" name="Rounded Rectangle 12"/>
            <p:cNvSpPr/>
            <p:nvPr/>
          </p:nvSpPr>
          <p:spPr>
            <a:xfrm>
              <a:off x="3772097" y="2893116"/>
              <a:ext cx="2970091" cy="1081655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3824899" y="2945916"/>
              <a:ext cx="2864487" cy="866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CLASSROOM OBSERVATION</a:t>
              </a:r>
              <a:endParaRPr lang="en-US" sz="1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356860" y="3338123"/>
            <a:ext cx="2008204" cy="552079"/>
            <a:chOff x="3772097" y="2893116"/>
            <a:chExt cx="2970091" cy="1081655"/>
          </a:xfrm>
        </p:grpSpPr>
        <p:sp>
          <p:nvSpPr>
            <p:cNvPr id="16" name="Rounded Rectangle 15"/>
            <p:cNvSpPr/>
            <p:nvPr/>
          </p:nvSpPr>
          <p:spPr>
            <a:xfrm>
              <a:off x="3772097" y="2893116"/>
              <a:ext cx="2970091" cy="1081655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3824899" y="2945916"/>
              <a:ext cx="2864487" cy="866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QUESTIONNAIRES</a:t>
              </a:r>
              <a:endParaRPr lang="en-US" sz="1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551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>Autonomy Development and ICT Use: The Story of an ELT Colombian Department</a:t>
            </a:r>
            <a:endParaRPr lang="en-NZ" sz="36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36843"/>
              </p:ext>
            </p:extLst>
          </p:nvPr>
        </p:nvGraphicFramePr>
        <p:xfrm>
          <a:off x="1547664" y="1844824"/>
          <a:ext cx="7200801" cy="525780"/>
        </p:xfrm>
        <a:graphic>
          <a:graphicData uri="http://schemas.openxmlformats.org/drawingml/2006/table">
            <a:tbl>
              <a:tblPr firstRow="1" firstCol="1" bandRow="1"/>
              <a:tblGrid>
                <a:gridCol w="936105"/>
                <a:gridCol w="1297147"/>
                <a:gridCol w="935101"/>
                <a:gridCol w="1240300"/>
                <a:gridCol w="1028686"/>
                <a:gridCol w="955208"/>
                <a:gridCol w="808254"/>
              </a:tblGrid>
              <a:tr h="2631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Learning and</a:t>
                      </a:r>
                      <a:r>
                        <a:rPr lang="en-US" sz="10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teaching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location 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Program mode/orientation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Activities implemented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Resources  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Teacher’s </a:t>
                      </a: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knowledge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Teacher’s </a:t>
                      </a: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roles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99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Printed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Technologies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29599" y="2214736"/>
            <a:ext cx="1052070" cy="1224136"/>
            <a:chOff x="395536" y="2276872"/>
            <a:chExt cx="1052070" cy="1224136"/>
          </a:xfrm>
        </p:grpSpPr>
        <p:sp>
          <p:nvSpPr>
            <p:cNvPr id="5" name="Rectangle 4"/>
            <p:cNvSpPr/>
            <p:nvPr/>
          </p:nvSpPr>
          <p:spPr>
            <a:xfrm>
              <a:off x="395536" y="2276872"/>
              <a:ext cx="100811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 smtClean="0"/>
                <a:t>1996-2003</a:t>
              </a:r>
              <a:endParaRPr lang="en-NZ" sz="1400" dirty="0">
                <a:effectLst/>
              </a:endParaRPr>
            </a:p>
          </p:txBody>
        </p:sp>
        <p:sp>
          <p:nvSpPr>
            <p:cNvPr id="6" name="Text Box 15"/>
            <p:cNvSpPr txBox="1"/>
            <p:nvPr/>
          </p:nvSpPr>
          <p:spPr>
            <a:xfrm>
              <a:off x="410016" y="3068960"/>
              <a:ext cx="1037590" cy="432048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NZ" sz="800" dirty="0" smtClean="0"/>
                <a:t>Institutionalization of English</a:t>
              </a:r>
              <a:endParaRPr lang="en-US" sz="800" dirty="0"/>
            </a:p>
            <a:p>
              <a:pPr algn="ctr"/>
              <a:endParaRPr lang="en-NZ" sz="800" dirty="0">
                <a:effectLst/>
              </a:endParaRPr>
            </a:p>
          </p:txBody>
        </p:sp>
      </p:grpSp>
      <p:sp>
        <p:nvSpPr>
          <p:cNvPr id="8" name="Text Box 15"/>
          <p:cNvSpPr txBox="1"/>
          <p:nvPr/>
        </p:nvSpPr>
        <p:spPr>
          <a:xfrm>
            <a:off x="2122216" y="4365104"/>
            <a:ext cx="4896544" cy="1785036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NZ" sz="1550" dirty="0"/>
              <a:t>I remember seeing English teachers with a </a:t>
            </a:r>
            <a:r>
              <a:rPr lang="en-NZ" sz="1550" dirty="0" smtClean="0"/>
              <a:t>bag full </a:t>
            </a:r>
            <a:r>
              <a:rPr lang="en-NZ" sz="1550" dirty="0"/>
              <a:t>of portfolios mainly because the strategy was misunderstood. The strategy </a:t>
            </a:r>
            <a:r>
              <a:rPr lang="en-NZ" sz="1550" dirty="0" smtClean="0"/>
              <a:t>they used </a:t>
            </a:r>
            <a:r>
              <a:rPr lang="en-NZ" sz="1550" dirty="0"/>
              <a:t>was to pick </a:t>
            </a:r>
            <a:r>
              <a:rPr lang="en-NZ" sz="1550" dirty="0" smtClean="0"/>
              <a:t>them </a:t>
            </a:r>
            <a:r>
              <a:rPr lang="en-NZ" sz="1550" dirty="0"/>
              <a:t>up at three points and give a </a:t>
            </a:r>
            <a:r>
              <a:rPr lang="en-NZ" sz="1550" dirty="0" smtClean="0"/>
              <a:t>mark, but originally it </a:t>
            </a:r>
            <a:r>
              <a:rPr lang="en-NZ" sz="1550" dirty="0"/>
              <a:t>was </a:t>
            </a:r>
            <a:r>
              <a:rPr lang="en-NZ" sz="1550" dirty="0" smtClean="0"/>
              <a:t>not  thought that way. </a:t>
            </a:r>
            <a:r>
              <a:rPr lang="en-NZ" sz="1550" dirty="0"/>
              <a:t>In fact, I was one of the </a:t>
            </a:r>
            <a:r>
              <a:rPr lang="en-NZ" sz="1550" dirty="0" smtClean="0"/>
              <a:t>few people </a:t>
            </a:r>
            <a:r>
              <a:rPr lang="en-NZ" sz="1550" dirty="0"/>
              <a:t>that </a:t>
            </a:r>
            <a:r>
              <a:rPr lang="en-NZ" sz="1550" dirty="0" smtClean="0"/>
              <a:t>never took portfolios home. I checked them in class. (SAC Director)</a:t>
            </a:r>
            <a:endParaRPr lang="en-NZ" sz="1550" dirty="0">
              <a:effectLst/>
            </a:endParaRP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987071"/>
              </p:ext>
            </p:extLst>
          </p:nvPr>
        </p:nvGraphicFramePr>
        <p:xfrm>
          <a:off x="1547664" y="2368624"/>
          <a:ext cx="7200801" cy="1521191"/>
        </p:xfrm>
        <a:graphic>
          <a:graphicData uri="http://schemas.openxmlformats.org/drawingml/2006/table">
            <a:tbl>
              <a:tblPr firstRow="1" firstCol="1" bandRow="1"/>
              <a:tblGrid>
                <a:gridCol w="936105"/>
                <a:gridCol w="1297147"/>
                <a:gridCol w="935101"/>
                <a:gridCol w="1240300"/>
                <a:gridCol w="1028686"/>
                <a:gridCol w="955208"/>
                <a:gridCol w="808254"/>
              </a:tblGrid>
              <a:tr h="15211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</a:rPr>
                        <a:t>Classroom</a:t>
                      </a:r>
                      <a:endParaRPr lang="en-NZ" sz="1100" dirty="0">
                        <a:effectLst/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</a:rPr>
                        <a:t> </a:t>
                      </a:r>
                      <a:endParaRPr lang="en-NZ" sz="1100" dirty="0">
                        <a:effectLst/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</a:rPr>
                        <a:t>Home/</a:t>
                      </a:r>
                      <a:endParaRPr lang="en-NZ" sz="1100" dirty="0">
                        <a:effectLst/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</a:rPr>
                        <a:t>library</a:t>
                      </a:r>
                      <a:endParaRPr lang="en-NZ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</a:rPr>
                        <a:t>Language learning strategies</a:t>
                      </a:r>
                      <a:endParaRPr lang="en-NZ" sz="1100" dirty="0">
                        <a:effectLst/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</a:rPr>
                        <a:t> </a:t>
                      </a:r>
                      <a:endParaRPr lang="en-NZ" sz="1100" dirty="0">
                        <a:effectLst/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</a:rPr>
                        <a:t> </a:t>
                      </a:r>
                      <a:endParaRPr lang="en-NZ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Strategy training integrated into learning tasks</a:t>
                      </a:r>
                      <a:endParaRPr lang="en-NZ" sz="1100" dirty="0" smtClean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NZ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Class handouts;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Learning Pathway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 Cassettes </a:t>
                      </a:r>
                      <a:endParaRPr lang="en-NZ" sz="11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 Videos</a:t>
                      </a:r>
                      <a:endParaRPr lang="en-NZ" sz="11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*Overhead  projector</a:t>
                      </a:r>
                      <a:endParaRPr lang="en-NZ" sz="11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 Tape recorder</a:t>
                      </a:r>
                      <a:endParaRPr lang="en-NZ" sz="11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 Internet (email)</a:t>
                      </a:r>
                      <a:endParaRPr lang="en-NZ" sz="11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NZ" sz="11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Explicit strategy instruction;</a:t>
                      </a:r>
                      <a:endParaRPr lang="en-NZ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Independent learning</a:t>
                      </a:r>
                      <a:endParaRPr lang="en-NZ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Language expert (resource); Facilitator</a:t>
                      </a:r>
                      <a:endParaRPr lang="en-NZ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42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934651"/>
              </p:ext>
            </p:extLst>
          </p:nvPr>
        </p:nvGraphicFramePr>
        <p:xfrm>
          <a:off x="1711308" y="1196752"/>
          <a:ext cx="7200801" cy="1870342"/>
        </p:xfrm>
        <a:graphic>
          <a:graphicData uri="http://schemas.openxmlformats.org/drawingml/2006/table">
            <a:tbl>
              <a:tblPr firstRow="1" firstCol="1" bandRow="1"/>
              <a:tblGrid>
                <a:gridCol w="936105"/>
                <a:gridCol w="1132499"/>
                <a:gridCol w="1099749"/>
                <a:gridCol w="1240300"/>
                <a:gridCol w="1028686"/>
                <a:gridCol w="955208"/>
                <a:gridCol w="808254"/>
              </a:tblGrid>
              <a:tr h="23257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Learning and</a:t>
                      </a:r>
                      <a:r>
                        <a:rPr lang="en-US" sz="10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teaching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location 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Program mode/orientation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Activities implemented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Resources  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Teacher’s </a:t>
                      </a: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knowledge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Teacher’s </a:t>
                      </a: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roles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64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Printed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Technologies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1344562">
                <a:tc>
                  <a:txBody>
                    <a:bodyPr/>
                    <a:lstStyle/>
                    <a:p>
                      <a:r>
                        <a:rPr lang="en-US" sz="1000" u="sng" dirty="0" smtClean="0">
                          <a:effectLst/>
                        </a:rPr>
                        <a:t>And</a:t>
                      </a:r>
                      <a:r>
                        <a:rPr lang="en-US" sz="1000" dirty="0" smtClean="0">
                          <a:effectLst/>
                        </a:rPr>
                        <a:t> self-access center</a:t>
                      </a:r>
                      <a:endParaRPr lang="en-NZ" sz="1000" dirty="0">
                        <a:effectLst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u="sng" dirty="0" smtClean="0">
                          <a:effectLst/>
                        </a:rPr>
                        <a:t>And </a:t>
                      </a:r>
                      <a:r>
                        <a:rPr lang="en-US" sz="1000" u="none" dirty="0" smtClean="0">
                          <a:effectLst/>
                        </a:rPr>
                        <a:t>s</a:t>
                      </a:r>
                      <a:r>
                        <a:rPr lang="en-US" sz="1000" dirty="0" smtClean="0">
                          <a:effectLst/>
                        </a:rPr>
                        <a:t>elf-access</a:t>
                      </a:r>
                      <a:r>
                        <a:rPr lang="en-US" sz="1000" baseline="0" dirty="0" smtClean="0">
                          <a:effectLst/>
                        </a:rPr>
                        <a:t> l</a:t>
                      </a:r>
                      <a:r>
                        <a:rPr lang="en-US" sz="1000" dirty="0" smtClean="0">
                          <a:effectLst/>
                        </a:rPr>
                        <a:t>earning</a:t>
                      </a:r>
                      <a:endParaRPr lang="en-NZ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</a:rPr>
                        <a:t> </a:t>
                      </a:r>
                      <a:endParaRPr lang="en-NZ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000" u="sng" dirty="0" smtClean="0">
                          <a:effectLst/>
                          <a:latin typeface="Calibri"/>
                        </a:rPr>
                        <a:t>And</a:t>
                      </a:r>
                      <a:r>
                        <a:rPr lang="en-NZ" sz="1000" dirty="0" smtClean="0">
                          <a:effectLst/>
                          <a:latin typeface="Calibri"/>
                        </a:rPr>
                        <a:t> action planning;</a:t>
                      </a:r>
                      <a:endParaRPr lang="en-NZ" sz="1100" dirty="0">
                        <a:effectLst/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</a:rPr>
                        <a:t>Self-assessment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aseline="0" dirty="0" smtClean="0">
                          <a:effectLst/>
                          <a:latin typeface="Calibri"/>
                        </a:rPr>
                        <a:t>Whole CALL lesson </a:t>
                      </a:r>
                      <a:r>
                        <a:rPr lang="en-US" sz="1000" dirty="0">
                          <a:effectLst/>
                          <a:latin typeface="Calibri"/>
                        </a:rPr>
                        <a:t> </a:t>
                      </a:r>
                      <a:endParaRPr lang="en-NZ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i="0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en-NZ" sz="1000" i="0" u="sng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NZ" sz="1000" i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NZ" sz="100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ndependent</a:t>
                      </a:r>
                      <a:r>
                        <a:rPr lang="en-NZ" sz="1000" i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study guides;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i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Action Plan</a:t>
                      </a:r>
                      <a:endParaRPr lang="en-NZ" sz="11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high tech </a:t>
                      </a:r>
                      <a:endParaRPr lang="en-NZ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self-access center</a:t>
                      </a:r>
                      <a:endParaRPr lang="en-NZ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Satellite television, Internet, interactive software, cd rom, audio books, etc.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8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NZ" sz="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en-US" sz="10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SALL;</a:t>
                      </a:r>
                      <a:endParaRPr lang="en-NZ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CALL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en-US" sz="1000" u="sng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US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anguage advisor; IT expert </a:t>
                      </a:r>
                      <a:r>
                        <a:rPr lang="en-US" sz="8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(educational</a:t>
                      </a:r>
                      <a:r>
                        <a:rPr lang="en-US" sz="800" i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software)</a:t>
                      </a:r>
                      <a:endParaRPr lang="en-NZ" sz="800" i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69738" y="1460048"/>
            <a:ext cx="1052070" cy="1248872"/>
            <a:chOff x="395536" y="2276872"/>
            <a:chExt cx="1052070" cy="1248872"/>
          </a:xfrm>
        </p:grpSpPr>
        <p:sp>
          <p:nvSpPr>
            <p:cNvPr id="5" name="Rectangle 4"/>
            <p:cNvSpPr/>
            <p:nvPr/>
          </p:nvSpPr>
          <p:spPr>
            <a:xfrm>
              <a:off x="395536" y="2276872"/>
              <a:ext cx="100811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 smtClean="0"/>
                <a:t>2003-2007</a:t>
              </a:r>
              <a:endParaRPr lang="en-NZ" sz="1400" dirty="0">
                <a:effectLst/>
              </a:endParaRPr>
            </a:p>
          </p:txBody>
        </p:sp>
        <p:sp>
          <p:nvSpPr>
            <p:cNvPr id="6" name="Text Box 15"/>
            <p:cNvSpPr txBox="1"/>
            <p:nvPr/>
          </p:nvSpPr>
          <p:spPr>
            <a:xfrm>
              <a:off x="410016" y="3068960"/>
              <a:ext cx="1037590" cy="456784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NZ" sz="900" dirty="0" smtClean="0"/>
                <a:t>Adoption of credit system/ curricular reform</a:t>
              </a:r>
              <a:endParaRPr lang="en-NZ" sz="9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517882" y="3400768"/>
            <a:ext cx="4500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/>
              <a:t>T</a:t>
            </a:r>
            <a:r>
              <a:rPr lang="en-NZ" sz="1600" dirty="0" smtClean="0"/>
              <a:t>hey </a:t>
            </a:r>
            <a:r>
              <a:rPr lang="en-NZ" sz="1600" dirty="0"/>
              <a:t>were not doing a transition between environments, thus repeating what they used to do in their lessons in a place with computers and self-access </a:t>
            </a:r>
            <a:r>
              <a:rPr lang="en-NZ" sz="1600" dirty="0" smtClean="0"/>
              <a:t>resources. (SAC Director)</a:t>
            </a:r>
            <a:endParaRPr lang="en-NZ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483768" y="4660394"/>
            <a:ext cx="4860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 smtClean="0"/>
              <a:t>I </a:t>
            </a:r>
            <a:r>
              <a:rPr lang="en-NZ" sz="1600" dirty="0"/>
              <a:t>remembered the existence of a software package structured to guide students’ writing process, </a:t>
            </a:r>
            <a:r>
              <a:rPr lang="en-NZ" sz="1600" dirty="0" smtClean="0"/>
              <a:t>which was </a:t>
            </a:r>
            <a:r>
              <a:rPr lang="en-NZ" sz="1600" dirty="0"/>
              <a:t>seldom used by teachers. </a:t>
            </a:r>
            <a:r>
              <a:rPr lang="en-NZ" sz="1600" dirty="0" smtClean="0"/>
              <a:t>Unsurprisingly …the </a:t>
            </a:r>
            <a:r>
              <a:rPr lang="en-NZ" sz="1600" dirty="0"/>
              <a:t>University decided not to purchase additional software until what was already available had been put to good use. </a:t>
            </a:r>
            <a:r>
              <a:rPr lang="en-NZ" sz="1600" dirty="0" smtClean="0"/>
              <a:t>(SAC Director)</a:t>
            </a: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365195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06838"/>
              </p:ext>
            </p:extLst>
          </p:nvPr>
        </p:nvGraphicFramePr>
        <p:xfrm>
          <a:off x="1711308" y="1196752"/>
          <a:ext cx="7200801" cy="2046971"/>
        </p:xfrm>
        <a:graphic>
          <a:graphicData uri="http://schemas.openxmlformats.org/drawingml/2006/table">
            <a:tbl>
              <a:tblPr firstRow="1" firstCol="1" bandRow="1"/>
              <a:tblGrid>
                <a:gridCol w="936105"/>
                <a:gridCol w="1132499"/>
                <a:gridCol w="1099749"/>
                <a:gridCol w="1240300"/>
                <a:gridCol w="1028686"/>
                <a:gridCol w="955208"/>
                <a:gridCol w="808254"/>
              </a:tblGrid>
              <a:tr h="2631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Learning and</a:t>
                      </a:r>
                      <a:r>
                        <a:rPr lang="en-US" sz="10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teaching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location 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Program mode/orientation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Activities implemented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Resources  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Teacher’s </a:t>
                      </a: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knowledge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Teacher’s </a:t>
                      </a: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roles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99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Printed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Technologies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1521191">
                <a:tc>
                  <a:txBody>
                    <a:bodyPr/>
                    <a:lstStyle/>
                    <a:p>
                      <a:r>
                        <a:rPr lang="en-US" sz="1000" u="sng" dirty="0" smtClean="0">
                          <a:effectLst/>
                        </a:rPr>
                        <a:t>And </a:t>
                      </a:r>
                      <a:r>
                        <a:rPr lang="en-US" sz="1000" u="none" dirty="0" smtClean="0">
                          <a:effectLst/>
                        </a:rPr>
                        <a:t>the Web (LMS)</a:t>
                      </a:r>
                      <a:endParaRPr lang="en-NZ" sz="1000" u="none" dirty="0">
                        <a:effectLst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Web-facilitated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language learning </a:t>
                      </a:r>
                      <a:r>
                        <a:rPr lang="en-US" sz="1000" dirty="0">
                          <a:effectLst/>
                          <a:latin typeface="Calibri"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000" u="sng" dirty="0" smtClean="0">
                          <a:effectLst/>
                          <a:latin typeface="+mn-lt"/>
                        </a:rPr>
                        <a:t>And </a:t>
                      </a:r>
                      <a:r>
                        <a:rPr lang="en-NZ" sz="1000" dirty="0" smtClean="0">
                          <a:effectLst/>
                          <a:latin typeface="+mn-lt"/>
                        </a:rPr>
                        <a:t>provide</a:t>
                      </a:r>
                      <a:r>
                        <a:rPr lang="en-NZ" sz="1000" baseline="0" dirty="0" smtClean="0">
                          <a:effectLst/>
                          <a:latin typeface="+mn-lt"/>
                        </a:rPr>
                        <a:t> access to resources and information about the course.</a:t>
                      </a:r>
                      <a:r>
                        <a:rPr lang="en-NZ" sz="1000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NZ" sz="1000" dirty="0" smtClean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000" dirty="0" smtClean="0">
                          <a:effectLst/>
                          <a:latin typeface="+mn-lt"/>
                        </a:rPr>
                        <a:t>Online (teacher) support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NZ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re-designed class handouts;</a:t>
                      </a:r>
                      <a:endParaRPr lang="en-NZ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Independent study handouts</a:t>
                      </a:r>
                      <a:endParaRPr lang="en-NZ" sz="1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1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*And </a:t>
                      </a:r>
                      <a:r>
                        <a:rPr lang="en-NZ" sz="10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LMS; </a:t>
                      </a:r>
                    </a:p>
                    <a:p>
                      <a:r>
                        <a:rPr lang="en-NZ" sz="10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Wi-Fi connection; Computers, video beams and audio system in all classrooms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course management systems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en-US" sz="1000" u="sng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course manager; material designer</a:t>
                      </a:r>
                      <a:endParaRPr lang="en-US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23528" y="1460048"/>
            <a:ext cx="1198280" cy="1333108"/>
            <a:chOff x="249326" y="2276872"/>
            <a:chExt cx="1198280" cy="1333108"/>
          </a:xfrm>
        </p:grpSpPr>
        <p:sp>
          <p:nvSpPr>
            <p:cNvPr id="5" name="Rectangle 4"/>
            <p:cNvSpPr/>
            <p:nvPr/>
          </p:nvSpPr>
          <p:spPr>
            <a:xfrm>
              <a:off x="395536" y="2276872"/>
              <a:ext cx="100811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 smtClean="0"/>
                <a:t>2007-2009</a:t>
              </a:r>
              <a:endParaRPr lang="en-NZ" sz="1400" dirty="0">
                <a:effectLst/>
              </a:endParaRPr>
            </a:p>
          </p:txBody>
        </p:sp>
        <p:sp>
          <p:nvSpPr>
            <p:cNvPr id="6" name="Text Box 15"/>
            <p:cNvSpPr txBox="1"/>
            <p:nvPr/>
          </p:nvSpPr>
          <p:spPr>
            <a:xfrm>
              <a:off x="249326" y="3068960"/>
              <a:ext cx="1198280" cy="541020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NZ" sz="900" dirty="0"/>
                <a:t>2005-2015 </a:t>
              </a:r>
              <a:r>
                <a:rPr lang="en-NZ" sz="900" dirty="0" smtClean="0"/>
                <a:t>Institutional Development Plan</a:t>
              </a:r>
              <a:endParaRPr lang="en-NZ" sz="9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483768" y="3961869"/>
            <a:ext cx="4536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The moment wireless internet </a:t>
            </a:r>
            <a:r>
              <a:rPr lang="en-NZ" dirty="0" smtClean="0"/>
              <a:t>connection was installed </a:t>
            </a:r>
            <a:r>
              <a:rPr lang="en-NZ" dirty="0"/>
              <a:t>in the </a:t>
            </a:r>
            <a:r>
              <a:rPr lang="en-NZ" dirty="0" smtClean="0"/>
              <a:t>University </a:t>
            </a:r>
            <a:r>
              <a:rPr lang="en-NZ" dirty="0"/>
              <a:t>and students started using personal computers, “there was no point in telling them, you must go to the center” </a:t>
            </a:r>
            <a:r>
              <a:rPr lang="en-NZ" dirty="0" smtClean="0"/>
              <a:t>(SAC Director).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739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95801"/>
              </p:ext>
            </p:extLst>
          </p:nvPr>
        </p:nvGraphicFramePr>
        <p:xfrm>
          <a:off x="1705622" y="1124744"/>
          <a:ext cx="7200801" cy="1917097"/>
        </p:xfrm>
        <a:graphic>
          <a:graphicData uri="http://schemas.openxmlformats.org/drawingml/2006/table">
            <a:tbl>
              <a:tblPr firstRow="1" firstCol="1" bandRow="1"/>
              <a:tblGrid>
                <a:gridCol w="936105"/>
                <a:gridCol w="1132499"/>
                <a:gridCol w="1099749"/>
                <a:gridCol w="1240300"/>
                <a:gridCol w="1028686"/>
                <a:gridCol w="955208"/>
                <a:gridCol w="808254"/>
              </a:tblGrid>
              <a:tr h="24066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Learning and</a:t>
                      </a:r>
                      <a:r>
                        <a:rPr lang="en-US" sz="10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teaching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location 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Program mode/orientation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Activities implemented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Resources  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Teacher’s </a:t>
                      </a: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knowledge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Teacher’s </a:t>
                      </a: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roles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30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Printed</a:t>
                      </a:r>
                      <a:endParaRPr lang="en-N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Technologies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1391317">
                <a:tc>
                  <a:txBody>
                    <a:bodyPr/>
                    <a:lstStyle/>
                    <a:p>
                      <a:r>
                        <a:rPr lang="en-US" sz="1000" u="sng" dirty="0" smtClean="0">
                          <a:effectLst/>
                        </a:rPr>
                        <a:t>And </a:t>
                      </a:r>
                      <a:r>
                        <a:rPr lang="en-US" sz="1000" u="none" dirty="0" smtClean="0">
                          <a:effectLst/>
                        </a:rPr>
                        <a:t>the Web</a:t>
                      </a:r>
                      <a:endParaRPr lang="en-NZ" sz="1000" u="none" dirty="0">
                        <a:effectLst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Web-facilitated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language learning </a:t>
                      </a:r>
                      <a:r>
                        <a:rPr lang="en-US" sz="1000" dirty="0">
                          <a:effectLst/>
                          <a:latin typeface="Calibri"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</a:rPr>
                        <a:t> </a:t>
                      </a:r>
                      <a:endParaRPr lang="en-NZ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content creation and sharing through the web.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Online support and feedback</a:t>
                      </a:r>
                      <a:r>
                        <a:rPr lang="en-NZ" sz="1000" dirty="0" smtClean="0">
                          <a:effectLst/>
                          <a:latin typeface="+mn-lt"/>
                        </a:rPr>
                        <a:t>  </a:t>
                      </a:r>
                      <a:endParaRPr lang="en-NZ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Re-designed class handouts;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Independent study handouts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latin typeface="Calibri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Web 2.0 technologies 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(blogs, wikis, webpages); 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Personal computers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Web 2.0 tools; 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web-facilitated 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pedagogy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And 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producer of media resources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78176" y="1437704"/>
            <a:ext cx="1234772" cy="1415232"/>
            <a:chOff x="303974" y="2276872"/>
            <a:chExt cx="1234772" cy="1415232"/>
          </a:xfrm>
        </p:grpSpPr>
        <p:sp>
          <p:nvSpPr>
            <p:cNvPr id="5" name="Rectangle 4"/>
            <p:cNvSpPr/>
            <p:nvPr/>
          </p:nvSpPr>
          <p:spPr>
            <a:xfrm>
              <a:off x="395536" y="2276872"/>
              <a:ext cx="100811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 smtClean="0"/>
                <a:t>2009-2011</a:t>
              </a:r>
              <a:endParaRPr lang="en-NZ" sz="1400" dirty="0">
                <a:effectLst/>
              </a:endParaRPr>
            </a:p>
          </p:txBody>
        </p:sp>
        <p:sp>
          <p:nvSpPr>
            <p:cNvPr id="6" name="Text Box 15"/>
            <p:cNvSpPr txBox="1"/>
            <p:nvPr/>
          </p:nvSpPr>
          <p:spPr>
            <a:xfrm>
              <a:off x="303974" y="2972024"/>
              <a:ext cx="1234772" cy="720080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NZ" sz="1000" dirty="0" smtClean="0"/>
                <a:t>Students’ response to IW/ Developments in technology</a:t>
              </a:r>
              <a:endParaRPr lang="en-NZ" sz="10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123728" y="3694958"/>
            <a:ext cx="504056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700" dirty="0"/>
              <a:t>Are students spending more time on the use of the tool than on the use of the target language? </a:t>
            </a:r>
            <a:r>
              <a:rPr lang="en-NZ" sz="1700" dirty="0" smtClean="0"/>
              <a:t>How </a:t>
            </a:r>
            <a:r>
              <a:rPr lang="en-NZ" sz="1700" dirty="0"/>
              <a:t>do we do follow-up to activities that are not housed in the institutional platform? What about issues of institutional image and the risk of students indiscriminately publishing content on the web? (RJ, 6 May, 2012)</a:t>
            </a:r>
          </a:p>
        </p:txBody>
      </p:sp>
    </p:spTree>
    <p:extLst>
      <p:ext uri="{BB962C8B-B14F-4D97-AF65-F5344CB8AC3E}">
        <p14:creationId xmlns:p14="http://schemas.microsoft.com/office/powerpoint/2010/main" val="415619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3461</TotalTime>
  <Words>1166</Words>
  <Application>Microsoft Office PowerPoint</Application>
  <PresentationFormat>On-screen Show (4:3)</PresentationFormat>
  <Paragraphs>296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Tema de Office</vt:lpstr>
      <vt:lpstr>Waveform</vt:lpstr>
      <vt:lpstr>     A Narrative Inquiry of Autonomy Development and ICT Use: The Story of an ELT Colombian Department.</vt:lpstr>
      <vt:lpstr>Inquiry Aims</vt:lpstr>
      <vt:lpstr>PowerPoint Presentation</vt:lpstr>
      <vt:lpstr>Setting and Participants</vt:lpstr>
      <vt:lpstr>Methods </vt:lpstr>
      <vt:lpstr>Autonomy Development and ICT Use: The Story of an ELT Colombian Department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Narrative Inquiry of L2 Curriculum Change: A blended learning experience</dc:title>
  <dc:creator>JOSE</dc:creator>
  <cp:lastModifiedBy>Jenny Mendieta</cp:lastModifiedBy>
  <cp:revision>788</cp:revision>
  <dcterms:created xsi:type="dcterms:W3CDTF">2012-04-09T03:23:18Z</dcterms:created>
  <dcterms:modified xsi:type="dcterms:W3CDTF">2014-06-23T21:48:01Z</dcterms:modified>
</cp:coreProperties>
</file>